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D2D"/>
    <a:srgbClr val="D2AA71"/>
    <a:srgbClr val="FF9933"/>
    <a:srgbClr val="FBD353"/>
    <a:srgbClr val="CC6600"/>
    <a:srgbClr val="914415"/>
    <a:srgbClr val="4824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368" autoAdjust="0"/>
  </p:normalViewPr>
  <p:slideViewPr>
    <p:cSldViewPr>
      <p:cViewPr varScale="1">
        <p:scale>
          <a:sx n="94" d="100"/>
          <a:sy n="94" d="100"/>
        </p:scale>
        <p:origin x="-2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0F8CA-5C8E-47C7-A4D7-E2A7D896D2B6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CC850-2BF6-4704-B280-FEB42DA9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v8config://v8cfgHelp/mdobject/id0188e98d-9dc2-462d-bdbb-c78ff8c2a214/038b5c85-fb1c-4082-9c4c-e69f8928bf3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v8config://v8cfgHelp/mdobject/ida79e79a9-1cf9-485c-9be2-48099d428c02/038b5c85-fb1c-4082-9c4c-e69f8928bf3a" TargetMode="External"/><Relationship Id="rId5" Type="http://schemas.openxmlformats.org/officeDocument/2006/relationships/hyperlink" Target="v8config://v8cfgHelp/mdobject/id36a191b6-36d1-4f43-ab8c-a7bea6630614/038b5c85-fb1c-4082-9c4c-e69f8928bf3a" TargetMode="External"/><Relationship Id="rId4" Type="http://schemas.openxmlformats.org/officeDocument/2006/relationships/hyperlink" Target="v8config://v8cfgHelp/mdobject/id6e6f3806-1d6b-4a79-b906-016c917b49c2/038b5c85-fb1c-4082-9c4c-e69f8928bf3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v8config://v8cfgHelp/mdobject/id9be194c6-235c-4e04-afa4-78495d105ac0/038b5c85-fb1c-4082-9c4c-e69f8928bf3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справочники и документы, предназначенные для планирования государственных закупок, расположены в меню «Планирование»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предназначен для ведения учета исполнения договоров контрагентов, а также для ведения учета исполнения планов закупок (но только в том случае, если договор контрагента имеет признак принадлежности к договорам государственных закупок).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договорам контрагентов, не оформленных данным документам, учет исполнения договоров и планов закупок не ведется.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корректного мониторинга за исполнением договоров контрагентов документ «Регистрация договора закупки» необходимо оформлять до оформления поступлений товаров, работ и услуг, а также платежей по договору.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договоре контрагента установлен признак «Договор государственных закупок», при проведении документа выполняется проверка на превышение сумм и количества запланированных к покупке товаров. Если при регистрации договора указанные количество или суммы превышают запланированные данные, то документ проведен не будет.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основании этого документа могут быть введены следующие виды документов: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Расходный кассовый ордер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Счет к оплате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Поступление ТМЗ и услуг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Доверенность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проведении платежных документов выполняется проверка суммы оплаты превышение суммы, зарегистрированной документом «Регистрация договора закупки».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обеспечения мониторинга за исполнением плана закупок и получения детальной информации по зарегистрированным договорам государственных закупок предназначен отчет «Исполнение плана закупок»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обеспечения мониторинга за исполнением договоров закупок в разрезе номенклатурных позиций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внеоборотных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активов предназначен отчет «Исполнение договоров закупок по активам»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обеспечения мониторинга за исполнением договоров закупок в разрезе денежных средств предназначен отчет «Исполнение договоров закупок по денежным средствам»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Планируемые к закупке товары, работы или услуги указываются в справочнике «Плановая номенклатура». В данном справочнике необходимо обязательно указывать: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наименование планируемого к закупке товара, работы или услуги;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тип плановой номенклатуры, который позволяет дополнительно классифицировать плановую номенклатуру по видам (данный признак используется при регистрации договоров с поставщиками);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Код КТРУ – код товара (17-значный), работы или услуги (14-значный) в соответствии с «Классификатором товаров, работ, услуг» (заполнение данного поля необходимо для корректной выгрузки данных в Шаблон плана государственных закупок).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справочнике «Номенклатура», который представляет собой фактически закупаемый товар, также добавлен реквизит «Код КТРУ», предназначенный для проведения соответствия между фактической и плановой номенклатурой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хранения классификатора товаров, работ и услуг предназначен специальный регистр сведений. Предусмотрена возможность заполнения классификатора из Шаблона плана государственных закупок с помощью специального помощника загрузки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указания пунктов, в которые должны быть поставлены товары, оказаны услуги или выполнены работы, используется справочник «Места поставки».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каждого элемента справочника заполняется наименование, центр материальной ответственности, адрес, а также код населенного пункта из классификатора КАТО. Имеется возможность заполнения адреса и кода КАТО из классификатора. Код КАТО используется при выгрузке данных в Шаблон плана государственных закупок.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хранения способов закупок в рамках проведения государственных закупок товаров, работ и услуг предназначен справочник «Способы закупок».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Код, указанный для способа, используется для заполнения документа "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Годовой план закупок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 последующей его выгрузки в Шаблон плана государственных закупок, поэтому при создании нового способа закупок для него необходимо заполнять тот же код, который указан в Шаблоне государственных закупок, иначе, при выгрузке в Шаблон плана закупок, ячейка «Способ закупок» заполнена не будет.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формирования годовых планов закупок и корректировок предназначен отдельный документ «Годовой план закупок», расположенный в меню «Планирование».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шапке табличного документа указывается: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организация, для которой создается план закупок;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финансовый год, на который составляется план;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фонд государственных закупок.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табличной части документа указываются данные, необходимые для дальнейшей выгрузки в Шаблон плана государственных закупок, такие как бюджетная аналитика; номенклатура, планируемая к закупке, с указанием количества, цены и суммы; планируемый срок осуществления закупок; срок поставки товара, работы или услуги; место поставки предмета закупок и т.д.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Предусмотрено два режима работы документа: формирование плана закупок и корректировка плана закупок. Корректировка осуществляется на сумму разницы между первоначальным планом и текущими данными.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имеет печатные формы. На основании документа имеется возможность создания документов «План финансирования по обязательствам», а также документов «Регистрация договоров закупки».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выгрузки актуальных данных плана закупок с учетом внесенных корректировок предназначен документ «Выгрузка плана закупок», который позволяет осуществить выгрузку данных в Шаблон плана государственных закупок, предоставляемый электронным порталом государственных закупок для загрузки на портал.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заполнения документа используется кнопка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Автозаполнение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вручную корректировать табличную часть документа нельзя. Для изменения данных следует внести корректировки в документ «Годовой план закупок», а затем перезаполнить документ выгрузки.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выгрузки актуальных данных следует воспользоваться кнопкой «Выгрузить в шаблон», после чего необходимо будет указать файл Шаблона государственных закупок, куда будет осуществлена выгрузка.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Регистрация договоров оформляется с помощью документа «Регистрация договора закупки», расположенном в меню «Покупка». Документ можно вводить как самостоятельно, так и на основании планов государственных закупок.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документа "Регистрация договора закупки" предусмотрена возможность составления как основного договора с поставщиками в разрезе номенклатурных позиций и сумм, так и дополнительного соглашения на сумму разницы между исходным основным договором и текущими данными. Дополнительное соглашение регистрируется как отдельный документ "Регистрация договора закупки", но с привязкой к основному договору. Вид договора регулируется с помощью вида операций, которых у документа 2:"Основной договор" и "Дополнительное соглашение".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 l="13615" t="388" b="2429"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0096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SERVERDOMAIN\Home\S_Stepanov\Госсектор презентация\test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-4763"/>
            <a:ext cx="9150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7047"/>
            <a:ext cx="8208912" cy="1470025"/>
          </a:xfrm>
        </p:spPr>
        <p:txBody>
          <a:bodyPr/>
          <a:lstStyle>
            <a:lvl1pPr>
              <a:defRPr b="1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FFE372"/>
          </a:solidFill>
          <a:ln>
            <a:noFill/>
          </a:ln>
          <a:effectLst>
            <a:outerShdw blurRad="88900" dist="254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SERVERDOMAIN\Home\S_Stepanov\Госсектор презентация\test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0"/>
            <a:ext cx="55372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ln>
            <a:noFill/>
          </a:ln>
        </p:spPr>
        <p:txBody>
          <a:bodyPr/>
          <a:lstStyle>
            <a:lvl1pPr marL="342900" indent="-360000" algn="l" defTabSz="914400" rtl="0" eaLnBrk="1" latinLnBrk="0" hangingPunct="1">
              <a:spcBef>
                <a:spcPts val="1800"/>
              </a:spcBef>
              <a:buFontTx/>
              <a:buBlip>
                <a:blip r:embed="rId4"/>
              </a:buBlip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20000" indent="-360000">
              <a:buFontTx/>
              <a:buBlip>
                <a:blip r:embed="rId5"/>
              </a:buBlip>
              <a:defRPr sz="2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60000" indent="-228600">
              <a:buFontTx/>
              <a:buBlip>
                <a:blip r:embed="rId6"/>
              </a:buBlip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Clr>
                <a:schemeClr val="tx1"/>
              </a:buClr>
              <a:buFont typeface="Arial" pitchFamily="34" charset="0"/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kern="1200" dirty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3250" y="6542088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D2A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BCED8789-9C9E-4AF0-AB28-D769C5A02D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7547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400" b="1" kern="1200">
                <a:solidFill>
                  <a:srgbClr val="D2A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A90F9864-9994-43BE-9FD4-49CC103299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9pPr>
    </p:titleStyle>
    <p:bodyStyle>
      <a:lvl1pPr marL="439738" indent="-4572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ru-RU" sz="30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marL="815975" indent="-4572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ru-RU" sz="2600" b="1" kern="1200" dirty="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373188" indent="-3429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ru-RU" sz="2000" b="1" kern="1200" dirty="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655763" indent="-342900" algn="l" rtl="0" eaLnBrk="1" fontAlgn="base" hangingPunct="1">
        <a:spcBef>
          <a:spcPct val="20000"/>
        </a:spcBef>
        <a:spcAft>
          <a:spcPct val="0"/>
        </a:spcAft>
        <a:buClr>
          <a:srgbClr val="482400"/>
        </a:buClr>
        <a:buFont typeface="Arial" charset="0"/>
        <a:buChar char="•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 smtClean="0">
                <a:solidFill>
                  <a:srgbClr val="794D2D"/>
                </a:solidFill>
                <a:latin typeface="Arial" charset="0"/>
              </a:rPr>
              <a:t>1С-Рейтинг</a:t>
            </a:r>
            <a:endParaRPr lang="ru-RU" altLang="ru-RU" sz="2800" dirty="0">
              <a:solidFill>
                <a:srgbClr val="794D2D"/>
              </a:solidFill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63" y="6308725"/>
            <a:ext cx="3829050" cy="396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sz="1800" b="0" dirty="0">
              <a:solidFill>
                <a:srgbClr val="794D2D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679700"/>
            <a:ext cx="8207375" cy="147002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dirty="0" smtClean="0"/>
              <a:t>Планирование и учет государственных закупок в</a:t>
            </a:r>
            <a:r>
              <a:rPr lang="en-US" dirty="0" smtClean="0"/>
              <a:t> </a:t>
            </a:r>
            <a:r>
              <a:rPr lang="ru-RU" dirty="0" smtClean="0"/>
              <a:t>«Госсектор: Бухгалтерия государственного учреждения для Казахстана»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sz="2000" dirty="0"/>
              <a:t>Документ «Выгрузка плана закупок» - выгрузка годового плана закупок с учетом произведенных корректировок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5" descr="4_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16832"/>
            <a:ext cx="6565900" cy="4468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Регистрация договоров с поставщиками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sz="2000" dirty="0"/>
              <a:t>Документ «Регистрация договора закупки» (меню «Покупка»)</a:t>
            </a:r>
          </a:p>
          <a:p>
            <a:pPr lvl="1"/>
            <a:r>
              <a:rPr lang="ru-RU" sz="2000" dirty="0" smtClean="0"/>
              <a:t>Основной договор</a:t>
            </a:r>
          </a:p>
          <a:p>
            <a:pPr lvl="1"/>
            <a:r>
              <a:rPr lang="ru-RU" sz="2000" dirty="0" smtClean="0"/>
              <a:t>Дополнительное соглашение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7" name="Рисунок 6" descr="4_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6119812" cy="3895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Регистрация договоров с поставщиками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sz="2000" dirty="0"/>
              <a:t>Документ «Регистрация договора закупки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7" descr="4_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772816"/>
            <a:ext cx="6213475" cy="1447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10" descr="4_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501604"/>
            <a:ext cx="4765675" cy="2838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323850" y="4077866"/>
            <a:ext cx="2879725" cy="1008063"/>
          </a:xfrm>
          <a:prstGeom prst="wedgeRoundRectCallout">
            <a:avLst>
              <a:gd name="adj1" fmla="val 82782"/>
              <a:gd name="adj2" fmla="val 159731"/>
              <a:gd name="adj3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/>
              <a:t>Для осуществления контроля исполнения плана закупок</a:t>
            </a:r>
          </a:p>
        </p:txBody>
      </p:sp>
      <p:cxnSp>
        <p:nvCxnSpPr>
          <p:cNvPr id="10" name="Прямая со стрелкой 14"/>
          <p:cNvCxnSpPr>
            <a:cxnSpLocks noChangeShapeType="1"/>
          </p:cNvCxnSpPr>
          <p:nvPr/>
        </p:nvCxnSpPr>
        <p:spPr bwMode="auto">
          <a:xfrm>
            <a:off x="5292725" y="2709441"/>
            <a:ext cx="0" cy="3384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Прямоугольник 10"/>
          <p:cNvSpPr/>
          <p:nvPr/>
        </p:nvSpPr>
        <p:spPr>
          <a:xfrm>
            <a:off x="6372200" y="1700808"/>
            <a:ext cx="2448272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kern="0" dirty="0" smtClean="0">
                <a:solidFill>
                  <a:srgbClr val="5B0917"/>
                </a:solidFill>
              </a:rPr>
              <a:t>Контроль исполнения договоров</a:t>
            </a:r>
          </a:p>
          <a:p>
            <a:pPr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kern="0" dirty="0" smtClean="0">
                <a:solidFill>
                  <a:srgbClr val="5B0917"/>
                </a:solidFill>
              </a:rPr>
              <a:t>Контроль исполнения плана закупок</a:t>
            </a:r>
            <a:endParaRPr lang="ru-RU" kern="0" dirty="0">
              <a:solidFill>
                <a:srgbClr val="5B09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Государственные закупки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Учетная цепочка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ru-RU" smtClean="0">
              <a:latin typeface="Arial" charset="0"/>
              <a:cs typeface="Arial" charset="0"/>
            </a:endParaRPr>
          </a:p>
        </p:txBody>
      </p:sp>
      <p:grpSp>
        <p:nvGrpSpPr>
          <p:cNvPr id="12" name="Группа 84"/>
          <p:cNvGrpSpPr>
            <a:grpSpLocks/>
          </p:cNvGrpSpPr>
          <p:nvPr/>
        </p:nvGrpSpPr>
        <p:grpSpPr bwMode="auto">
          <a:xfrm>
            <a:off x="468313" y="1773238"/>
            <a:ext cx="8150225" cy="4679950"/>
            <a:chOff x="467544" y="1772816"/>
            <a:chExt cx="8151390" cy="468052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67544" y="4832301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«Доверенность»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4123" y="4832301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«Поступление ТМЗ и услуг» с в/о «Покупка»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595634" y="4832301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«РКО» с в/о «Оплата поставщику»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659679" y="4832301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«Счет к оплате» с в/о «Оплата поставщику»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67544" y="1772816"/>
              <a:ext cx="1944965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 «План государственных закупок» с в/о «Формирование»</a:t>
              </a: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6051579" y="2858798"/>
              <a:ext cx="1944966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900" b="1" dirty="0">
                  <a:latin typeface="+mj-lt"/>
                </a:rPr>
                <a:t>Документ «План финансирования» по обязательствам с в/о «Формирование»</a:t>
              </a: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4892538" y="3822528"/>
              <a:ext cx="1944966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900" b="1" dirty="0">
                  <a:latin typeface="+mj-lt"/>
                </a:rPr>
                <a:t>Документ «План финансирования» по обязательствам с в/о «Корректировка»</a:t>
              </a:r>
            </a:p>
          </p:txBody>
        </p:sp>
        <p:cxnSp>
          <p:nvCxnSpPr>
            <p:cNvPr id="20" name="AutoShape 11"/>
            <p:cNvCxnSpPr>
              <a:cxnSpLocks noChangeShapeType="1"/>
            </p:cNvCxnSpPr>
            <p:nvPr/>
          </p:nvCxnSpPr>
          <p:spPr bwMode="auto">
            <a:xfrm flipV="1">
              <a:off x="4618989" y="3480507"/>
              <a:ext cx="920" cy="1587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1396364" y="2858798"/>
              <a:ext cx="1944966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«Регистрация договора по закупкам»</a:t>
              </a:r>
            </a:p>
          </p:txBody>
        </p:sp>
        <p:cxnSp>
          <p:nvCxnSpPr>
            <p:cNvPr id="22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3195120" y="5642044"/>
              <a:ext cx="376925" cy="9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5"/>
            <p:cNvCxnSpPr>
              <a:cxnSpLocks noChangeShapeType="1"/>
            </p:cNvCxnSpPr>
            <p:nvPr/>
          </p:nvCxnSpPr>
          <p:spPr bwMode="auto">
            <a:xfrm rot="16200000" flipH="1">
              <a:off x="5384448" y="5642044"/>
              <a:ext cx="376925" cy="9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7650127" y="5642044"/>
              <a:ext cx="376925" cy="9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2514123" y="5830960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«Возврат товаров поставщику»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4595634" y="5830960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«ПКО» с в/о «Возврат </a:t>
              </a:r>
              <a:r>
                <a:rPr lang="ru-RU" sz="1000" b="1" dirty="0" err="1">
                  <a:latin typeface="+mj-lt"/>
                </a:rPr>
                <a:t>ден</a:t>
              </a:r>
              <a:r>
                <a:rPr lang="ru-RU" sz="1000" b="1" dirty="0">
                  <a:latin typeface="+mj-lt"/>
                </a:rPr>
                <a:t>. средств поставщиком»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6675556" y="5830960"/>
              <a:ext cx="1943378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Документ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latin typeface="+mj-lt"/>
                </a:rPr>
                <a:t>«ПОПДС» с в/о «Возврат </a:t>
              </a:r>
              <a:r>
                <a:rPr lang="ru-RU" sz="1000" b="1" dirty="0" err="1">
                  <a:latin typeface="+mj-lt"/>
                </a:rPr>
                <a:t>ден.средств</a:t>
              </a:r>
              <a:r>
                <a:rPr lang="ru-RU" sz="1000" b="1" dirty="0">
                  <a:latin typeface="+mj-lt"/>
                </a:rPr>
                <a:t>  </a:t>
              </a:r>
              <a:r>
                <a:rPr lang="ru-RU" sz="1000" b="1" dirty="0" smtClean="0">
                  <a:latin typeface="+mj-lt"/>
                </a:rPr>
                <a:t>поставщиком</a:t>
              </a:r>
              <a:r>
                <a:rPr lang="ru-RU" sz="1000" b="1" dirty="0">
                  <a:latin typeface="+mj-lt"/>
                </a:rPr>
                <a:t>»</a:t>
              </a:r>
              <a:endParaRPr lang="ru-RU" b="1" dirty="0">
                <a:latin typeface="+mj-lt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3728735" y="2858798"/>
              <a:ext cx="1944965" cy="622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000" b="1" dirty="0">
                  <a:latin typeface="+mj-lt"/>
                </a:rPr>
                <a:t>Документ «План государственных закупок» с в/о «Корректировка»</a:t>
              </a: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5741973" y="3598663"/>
              <a:ext cx="1635359" cy="193699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2377579" y="4386159"/>
              <a:ext cx="1635359" cy="195286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AutoShape 25"/>
            <p:cNvSpPr>
              <a:spLocks noChangeArrowheads="1"/>
            </p:cNvSpPr>
            <p:nvPr/>
          </p:nvSpPr>
          <p:spPr bwMode="auto">
            <a:xfrm>
              <a:off x="1351907" y="2442823"/>
              <a:ext cx="1635359" cy="193699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32" name="AutoShape 26"/>
            <p:cNvCxnSpPr>
              <a:cxnSpLocks noChangeShapeType="1"/>
            </p:cNvCxnSpPr>
            <p:nvPr/>
          </p:nvCxnSpPr>
          <p:spPr bwMode="auto">
            <a:xfrm>
              <a:off x="1363513" y="2674775"/>
              <a:ext cx="5542312" cy="4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27"/>
            <p:cNvCxnSpPr>
              <a:cxnSpLocks noChangeShapeType="1"/>
            </p:cNvCxnSpPr>
            <p:nvPr/>
          </p:nvCxnSpPr>
          <p:spPr bwMode="auto">
            <a:xfrm>
              <a:off x="2267761" y="2674775"/>
              <a:ext cx="0" cy="1760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28"/>
            <p:cNvCxnSpPr>
              <a:cxnSpLocks noChangeShapeType="1"/>
            </p:cNvCxnSpPr>
            <p:nvPr/>
          </p:nvCxnSpPr>
          <p:spPr bwMode="auto">
            <a:xfrm>
              <a:off x="6908585" y="2674775"/>
              <a:ext cx="0" cy="1760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1029594" y="3480507"/>
              <a:ext cx="6808995" cy="1352052"/>
              <a:chOff x="2580" y="7781"/>
              <a:chExt cx="7402" cy="3049"/>
            </a:xfrm>
          </p:grpSpPr>
          <p:cxnSp>
            <p:nvCxnSpPr>
              <p:cNvPr id="44" name="AutoShape 30"/>
              <p:cNvCxnSpPr>
                <a:cxnSpLocks noChangeShapeType="1"/>
              </p:cNvCxnSpPr>
              <p:nvPr/>
            </p:nvCxnSpPr>
            <p:spPr bwMode="auto">
              <a:xfrm>
                <a:off x="2580" y="10433"/>
                <a:ext cx="740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31"/>
              <p:cNvCxnSpPr>
                <a:cxnSpLocks noChangeShapeType="1"/>
              </p:cNvCxnSpPr>
              <p:nvPr/>
            </p:nvCxnSpPr>
            <p:spPr bwMode="auto">
              <a:xfrm>
                <a:off x="2580" y="10433"/>
                <a:ext cx="0" cy="3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32"/>
              <p:cNvCxnSpPr>
                <a:cxnSpLocks noChangeShapeType="1"/>
              </p:cNvCxnSpPr>
              <p:nvPr/>
            </p:nvCxnSpPr>
            <p:spPr bwMode="auto">
              <a:xfrm>
                <a:off x="9982" y="10433"/>
                <a:ext cx="0" cy="3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33"/>
              <p:cNvCxnSpPr>
                <a:cxnSpLocks noChangeShapeType="1"/>
              </p:cNvCxnSpPr>
              <p:nvPr/>
            </p:nvCxnSpPr>
            <p:spPr bwMode="auto">
              <a:xfrm>
                <a:off x="5139" y="10433"/>
                <a:ext cx="0" cy="3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4"/>
              <p:cNvCxnSpPr>
                <a:cxnSpLocks noChangeShapeType="1"/>
              </p:cNvCxnSpPr>
              <p:nvPr/>
            </p:nvCxnSpPr>
            <p:spPr bwMode="auto">
              <a:xfrm>
                <a:off x="7456" y="10433"/>
                <a:ext cx="0" cy="3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5"/>
              <p:cNvCxnSpPr>
                <a:cxnSpLocks noChangeShapeType="1"/>
              </p:cNvCxnSpPr>
              <p:nvPr/>
            </p:nvCxnSpPr>
            <p:spPr bwMode="auto">
              <a:xfrm>
                <a:off x="4032" y="7781"/>
                <a:ext cx="1" cy="26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6" name="AutoShape 36"/>
            <p:cNvCxnSpPr>
              <a:cxnSpLocks noChangeShapeType="1"/>
            </p:cNvCxnSpPr>
            <p:nvPr/>
          </p:nvCxnSpPr>
          <p:spPr bwMode="auto">
            <a:xfrm flipV="1">
              <a:off x="4622668" y="3638816"/>
              <a:ext cx="2285916" cy="4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37"/>
            <p:cNvCxnSpPr>
              <a:cxnSpLocks noChangeShapeType="1"/>
            </p:cNvCxnSpPr>
            <p:nvPr/>
          </p:nvCxnSpPr>
          <p:spPr bwMode="auto">
            <a:xfrm>
              <a:off x="5776205" y="3639259"/>
              <a:ext cx="0" cy="1760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 flipV="1">
              <a:off x="6908585" y="3480507"/>
              <a:ext cx="920" cy="1587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>
              <a:off x="1363513" y="2394520"/>
              <a:ext cx="0" cy="280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40"/>
            <p:cNvCxnSpPr>
              <a:cxnSpLocks noChangeShapeType="1"/>
            </p:cNvCxnSpPr>
            <p:nvPr/>
          </p:nvCxnSpPr>
          <p:spPr bwMode="auto">
            <a:xfrm>
              <a:off x="4625428" y="2674775"/>
              <a:ext cx="0" cy="1760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2144184" y="5516597"/>
              <a:ext cx="1635359" cy="195286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AutoShape 25"/>
            <p:cNvSpPr>
              <a:spLocks noChangeArrowheads="1"/>
            </p:cNvSpPr>
            <p:nvPr/>
          </p:nvSpPr>
          <p:spPr bwMode="auto">
            <a:xfrm>
              <a:off x="4305079" y="5516597"/>
              <a:ext cx="1635359" cy="195286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6608872" y="5516597"/>
              <a:ext cx="1635359" cy="195286"/>
            </a:xfrm>
            <a:prstGeom prst="flowChartProcess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j-lt"/>
                </a:rPr>
                <a:t>ввод на основании</a:t>
              </a:r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Контроль исполнения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sz="2800" dirty="0"/>
              <a:t>Отчет «Исполнение плана закупок»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50" name="Рисунок 6" descr="4_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9144000" cy="3451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Контроль исполнения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dirty="0"/>
              <a:t>Отчет «Исполнение договоров закупок по активам»</a:t>
            </a:r>
          </a:p>
          <a:p>
            <a:pPr lvl="1">
              <a:buNone/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7" name="Рисунок 5" descr="4_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0449"/>
            <a:ext cx="8089900" cy="41068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/>
              <a:t>Контроль исполнения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dirty="0"/>
              <a:t>Отчет «Исполнение договоров закупок по денежным средствам»</a:t>
            </a:r>
          </a:p>
          <a:p>
            <a:pPr lvl="1">
              <a:buNone/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6" descr="4_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9144000" cy="32115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 smtClean="0">
                <a:solidFill>
                  <a:srgbClr val="794D2D"/>
                </a:solidFill>
                <a:latin typeface="Arial" charset="0"/>
              </a:rPr>
              <a:t>1С-Рейтинг</a:t>
            </a:r>
            <a:endParaRPr lang="ru-RU" altLang="ru-RU" sz="2800" dirty="0">
              <a:solidFill>
                <a:srgbClr val="794D2D"/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207375" cy="1872208"/>
          </a:xfrm>
        </p:spPr>
        <p:txBody>
          <a:bodyPr/>
          <a:lstStyle/>
          <a:p>
            <a:pPr marL="342900" indent="-360000">
              <a:spcBef>
                <a:spcPts val="1800"/>
              </a:spcBef>
              <a:defRPr/>
            </a:pPr>
            <a:r>
              <a:rPr lang="ru-RU" sz="3000" dirty="0" smtClean="0">
                <a:solidFill>
                  <a:srgbClr val="794D2D"/>
                </a:solidFill>
              </a:rPr>
              <a:t>Дополнительную информацию по отраслевым решениям можно получить на сайте www.1c-rating.kz, </a:t>
            </a:r>
            <a:br>
              <a:rPr lang="ru-RU" sz="3000" dirty="0" smtClean="0">
                <a:solidFill>
                  <a:srgbClr val="794D2D"/>
                </a:solidFill>
              </a:rPr>
            </a:br>
            <a:r>
              <a:rPr lang="ru-RU" sz="3000" dirty="0" smtClean="0">
                <a:solidFill>
                  <a:srgbClr val="794D2D"/>
                </a:solidFill>
              </a:rPr>
              <a:t>либо по e-mail: 1c@1c-rating.kz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8135938" cy="1143001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/>
              <a:t>Подсистема государственных закупок</a:t>
            </a:r>
            <a:endParaRPr alt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 indent="-358775">
              <a:defRPr/>
            </a:pPr>
            <a:r>
              <a:rPr sz="2800" dirty="0" err="1" smtClean="0">
                <a:latin typeface="Arial" charset="0"/>
                <a:cs typeface="Arial" charset="0"/>
              </a:rPr>
              <a:t>Планирование</a:t>
            </a:r>
            <a:r>
              <a:rPr sz="2800" dirty="0" smtClean="0">
                <a:latin typeface="Arial" charset="0"/>
                <a:cs typeface="Arial" charset="0"/>
              </a:rPr>
              <a:t> </a:t>
            </a:r>
            <a:r>
              <a:rPr sz="2800" dirty="0" err="1" smtClean="0">
                <a:latin typeface="Arial" charset="0"/>
                <a:cs typeface="Arial" charset="0"/>
              </a:rPr>
              <a:t>закупок</a:t>
            </a:r>
            <a:r>
              <a:rPr sz="2800" dirty="0" smtClean="0">
                <a:latin typeface="Arial" charset="0"/>
                <a:cs typeface="Arial" charset="0"/>
              </a:rPr>
              <a:t>:</a:t>
            </a:r>
          </a:p>
          <a:p>
            <a:pPr marL="719138" lvl="1" indent="-358775">
              <a:defRPr/>
            </a:pPr>
            <a:r>
              <a:rPr lang="ru-RU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Формирование годовых планов закупок;</a:t>
            </a:r>
          </a:p>
          <a:p>
            <a:pPr marL="719138" lvl="1" indent="-358775">
              <a:defRPr/>
            </a:pPr>
            <a:r>
              <a:rPr lang="ru-RU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Корректировка годовых планов закупок;</a:t>
            </a:r>
          </a:p>
          <a:p>
            <a:pPr indent="-358775">
              <a:defRPr/>
            </a:pPr>
            <a:r>
              <a:rPr lang="ru-RU" sz="2800" dirty="0" smtClean="0">
                <a:latin typeface="Arial" charset="0"/>
                <a:cs typeface="Arial" charset="0"/>
              </a:rPr>
              <a:t>Выгрузка в шаблон плана государственных закупок</a:t>
            </a:r>
            <a:endParaRPr sz="28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800" dirty="0" smtClean="0"/>
              <a:t>Регистрация договоров</a:t>
            </a:r>
          </a:p>
          <a:p>
            <a:pPr indent="-358775">
              <a:defRPr/>
            </a:pPr>
            <a:r>
              <a:rPr lang="ru-RU" sz="2800" dirty="0">
                <a:latin typeface="Arial" charset="0"/>
                <a:cs typeface="Arial" charset="0"/>
              </a:rPr>
              <a:t>Отчетность по исполнению планов закупок и обязательств по договорам с </a:t>
            </a:r>
            <a:r>
              <a:rPr lang="ru-RU" sz="2800" dirty="0" smtClean="0">
                <a:latin typeface="Arial" charset="0"/>
                <a:cs typeface="Arial" charset="0"/>
              </a:rPr>
              <a:t>поставщиками</a:t>
            </a:r>
            <a:endParaRPr lang="ru-RU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sz="2800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A8CE2A6-5035-4694-8ECF-BC167A2878B0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328146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>
              <a:defRPr/>
            </a:pPr>
            <a:r>
              <a:rPr dirty="0" err="1" smtClean="0"/>
              <a:t>Меню</a:t>
            </a:r>
            <a:r>
              <a:rPr dirty="0" smtClean="0"/>
              <a:t> </a:t>
            </a:r>
            <a:r>
              <a:rPr dirty="0" err="1" smtClean="0"/>
              <a:t>Планирование</a:t>
            </a:r>
            <a:endParaRPr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5" descr="4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89138"/>
            <a:ext cx="5605463" cy="41036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r>
              <a:rPr lang="ru-RU" sz="2000" dirty="0"/>
              <a:t>Справочник «Плановая номенклатура» - товар, работа или услуга, планируемая к закупке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6" descr="4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141663"/>
            <a:ext cx="6626225" cy="1800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227763" y="1700213"/>
            <a:ext cx="2736850" cy="1728787"/>
          </a:xfrm>
          <a:prstGeom prst="wedgeRoundRectCallout">
            <a:avLst>
              <a:gd name="adj1" fmla="val -73171"/>
              <a:gd name="adj2" fmla="val 112838"/>
              <a:gd name="adj3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/>
              <a:t>- ТМЗ</a:t>
            </a:r>
          </a:p>
          <a:p>
            <a:r>
              <a:rPr lang="ru-RU" sz="1600" b="1"/>
              <a:t>- Услуга</a:t>
            </a:r>
          </a:p>
          <a:p>
            <a:r>
              <a:rPr lang="ru-RU" sz="1600" b="1"/>
              <a:t>- Внеоборотный актив</a:t>
            </a:r>
          </a:p>
          <a:p>
            <a:r>
              <a:rPr lang="ru-RU" sz="1600" b="1"/>
              <a:t>- Работа</a:t>
            </a:r>
          </a:p>
        </p:txBody>
      </p:sp>
      <p:sp>
        <p:nvSpPr>
          <p:cNvPr id="8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6372225" y="4724400"/>
            <a:ext cx="2663825" cy="1800225"/>
          </a:xfrm>
          <a:prstGeom prst="wedgeRoundRectCallout">
            <a:avLst>
              <a:gd name="adj1" fmla="val -78903"/>
              <a:gd name="adj2" fmla="val -46171"/>
              <a:gd name="adj3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/>
              <a:t>Код товара (17-значный), работы или услуги (14-значный) в соответствии с «Классификатором товаров, работ, услуг»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r>
              <a:rPr lang="ru-RU" sz="2400" dirty="0"/>
              <a:t>Соответствие плановой номенклатуры фактической</a:t>
            </a:r>
          </a:p>
          <a:p>
            <a:pPr lvl="1"/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9" name="Рисунок 8" descr="4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16" y="3356571"/>
            <a:ext cx="5135563" cy="28114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4_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16" y="1700808"/>
            <a:ext cx="5154613" cy="1401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5689029" y="2708871"/>
            <a:ext cx="3419475" cy="1223962"/>
          </a:xfrm>
          <a:prstGeom prst="rect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kern="0" dirty="0">
                <a:solidFill>
                  <a:srgbClr val="5B0917"/>
                </a:solidFill>
              </a:rPr>
              <a:t>используется при вводе документов по регистрации договоров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987824" y="3068960"/>
            <a:ext cx="15875" cy="2846387"/>
          </a:xfrm>
          <a:prstGeom prst="line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r>
              <a:rPr lang="ru-RU" sz="2400" dirty="0"/>
              <a:t>Классификатор товаров, работ и услуг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8" name="Рисунок 5" descr="4_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349500"/>
            <a:ext cx="7542213" cy="2447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 algn="just"/>
            <a:r>
              <a:rPr lang="ru-RU" sz="2400" dirty="0"/>
              <a:t>Справочник «Места поставки» - пункты, в которые должны быть поставлены товары, оказаны услуги или выполнены работы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Рисунок 5" descr="4_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955" y="2420938"/>
            <a:ext cx="4378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1058192" y="4868863"/>
            <a:ext cx="3024188" cy="1655762"/>
          </a:xfrm>
          <a:prstGeom prst="wedgeRoundRectCallout">
            <a:avLst>
              <a:gd name="adj1" fmla="val 49380"/>
              <a:gd name="adj2" fmla="val -84403"/>
              <a:gd name="adj3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/>
              <a:t>Необходимо заполнять для корректной выгрузки  места поставки в Шаблон плана государственных закупок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r>
              <a:rPr lang="ru-RU" sz="2400" dirty="0"/>
              <a:t>Справочник «Способы закупок» - способы закупок в рамках проведения государственных закупок товаров, работ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8" name="Рисунок 5" descr="4_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89807"/>
            <a:ext cx="4364038" cy="1154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6" descr="4_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174132"/>
            <a:ext cx="2925763" cy="2135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5435600" y="2373907"/>
            <a:ext cx="3168650" cy="1944688"/>
          </a:xfrm>
          <a:prstGeom prst="wedgeRoundRectCallout">
            <a:avLst>
              <a:gd name="adj1" fmla="val -184273"/>
              <a:gd name="adj2" fmla="val -4389"/>
              <a:gd name="adj3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/>
              <a:t>Необходимо заполнять аналогично коду в Шаблоне плана государственных закупок для корректной выгрузки  способа закупок в Шаблон</a:t>
            </a:r>
          </a:p>
        </p:txBody>
      </p:sp>
      <p:cxnSp>
        <p:nvCxnSpPr>
          <p:cNvPr id="11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900113" y="3742332"/>
            <a:ext cx="1563687" cy="18669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256138" cy="1143001"/>
          </a:xfrm>
        </p:spPr>
        <p:txBody>
          <a:bodyPr/>
          <a:lstStyle/>
          <a:p>
            <a:pPr algn="l">
              <a:defRPr/>
            </a:pPr>
            <a:r>
              <a:rPr altLang="ru-RU" sz="2400" dirty="0" err="1" smtClean="0">
                <a:latin typeface="Arial" charset="0"/>
                <a:cs typeface="Arial" charset="0"/>
              </a:rPr>
              <a:t>Планирование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государственных</a:t>
            </a:r>
            <a:r>
              <a:rPr altLang="ru-RU" sz="2400" dirty="0" smtClean="0">
                <a:latin typeface="Arial" charset="0"/>
                <a:cs typeface="Arial" charset="0"/>
              </a:rPr>
              <a:t> </a:t>
            </a:r>
            <a:r>
              <a:rPr altLang="ru-RU" sz="2400" dirty="0" err="1" smtClean="0">
                <a:latin typeface="Arial" charset="0"/>
                <a:cs typeface="Arial" charset="0"/>
              </a:rPr>
              <a:t>закупок</a:t>
            </a:r>
            <a:endParaRPr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13337"/>
          </a:xfrm>
        </p:spPr>
        <p:txBody>
          <a:bodyPr/>
          <a:lstStyle/>
          <a:p>
            <a:r>
              <a:rPr lang="ru-RU" sz="2000" dirty="0"/>
              <a:t>Документ «Годовой план закупок»</a:t>
            </a:r>
          </a:p>
          <a:p>
            <a:pPr lvl="1"/>
            <a:r>
              <a:rPr lang="ru-RU" sz="2000" dirty="0" smtClean="0"/>
              <a:t>Формирование плана закупок</a:t>
            </a:r>
          </a:p>
          <a:p>
            <a:pPr lvl="1"/>
            <a:r>
              <a:rPr lang="ru-RU" sz="2000" dirty="0" smtClean="0"/>
              <a:t>Корректировка плана закупок</a:t>
            </a:r>
            <a:endParaRPr lang="ru-RU" sz="20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12" name="Рисунок 5" descr="4_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38242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ос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Госсектор</Template>
  <TotalTime>62</TotalTime>
  <Words>1248</Words>
  <Application>Microsoft Office PowerPoint</Application>
  <PresentationFormat>Экран (4:3)</PresentationFormat>
  <Paragraphs>142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Госсектор</vt:lpstr>
      <vt:lpstr>Планирование и учет государственных закупок в «Госсектор: Бухгалтерия государственного учреждения для Казахстана»</vt:lpstr>
      <vt:lpstr>Подсистема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Планирование государственных закупок</vt:lpstr>
      <vt:lpstr>Регистрация договоров с поставщиками</vt:lpstr>
      <vt:lpstr>Регистрация договоров с поставщиками</vt:lpstr>
      <vt:lpstr>Государственные закупки</vt:lpstr>
      <vt:lpstr>Контроль исполнения</vt:lpstr>
      <vt:lpstr>Контроль исполнения</vt:lpstr>
      <vt:lpstr>Контроль исполнения</vt:lpstr>
      <vt:lpstr>Дополнительную информацию по отраслевым решениям можно получить на сайте www.1c-rating.kz,  либо по e-mail: 1c@1c-rating.kz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годовой отчетности 2011 года в «1С:Бухгалтерии 8 для Казахстана», редакция 2.0: Форма 100.00</dc:title>
  <dc:creator>I_Rybina</dc:creator>
  <cp:lastModifiedBy>I_Rybina</cp:lastModifiedBy>
  <cp:revision>51</cp:revision>
  <dcterms:created xsi:type="dcterms:W3CDTF">2014-12-05T05:31:55Z</dcterms:created>
  <dcterms:modified xsi:type="dcterms:W3CDTF">2014-12-05T06:35:08Z</dcterms:modified>
</cp:coreProperties>
</file>