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  <p:sldMasterId id="2147483649" r:id="rId2"/>
    <p:sldMasterId id="2147483672" r:id="rId3"/>
  </p:sldMasterIdLst>
  <p:notesMasterIdLst>
    <p:notesMasterId r:id="rId50"/>
  </p:notesMasterIdLst>
  <p:handoutMasterIdLst>
    <p:handoutMasterId r:id="rId51"/>
  </p:handoutMasterIdLst>
  <p:sldIdLst>
    <p:sldId id="397" r:id="rId4"/>
    <p:sldId id="643" r:id="rId5"/>
    <p:sldId id="605" r:id="rId6"/>
    <p:sldId id="637" r:id="rId7"/>
    <p:sldId id="606" r:id="rId8"/>
    <p:sldId id="640" r:id="rId9"/>
    <p:sldId id="638" r:id="rId10"/>
    <p:sldId id="639" r:id="rId11"/>
    <p:sldId id="641" r:id="rId12"/>
    <p:sldId id="642" r:id="rId13"/>
    <p:sldId id="618" r:id="rId14"/>
    <p:sldId id="607" r:id="rId15"/>
    <p:sldId id="645" r:id="rId16"/>
    <p:sldId id="646" r:id="rId17"/>
    <p:sldId id="647" r:id="rId18"/>
    <p:sldId id="648" r:id="rId19"/>
    <p:sldId id="649" r:id="rId20"/>
    <p:sldId id="650" r:id="rId21"/>
    <p:sldId id="651" r:id="rId22"/>
    <p:sldId id="652" r:id="rId23"/>
    <p:sldId id="654" r:id="rId24"/>
    <p:sldId id="655" r:id="rId25"/>
    <p:sldId id="656" r:id="rId26"/>
    <p:sldId id="657" r:id="rId27"/>
    <p:sldId id="658" r:id="rId28"/>
    <p:sldId id="660" r:id="rId29"/>
    <p:sldId id="661" r:id="rId30"/>
    <p:sldId id="662" r:id="rId31"/>
    <p:sldId id="663" r:id="rId32"/>
    <p:sldId id="664" r:id="rId33"/>
    <p:sldId id="665" r:id="rId34"/>
    <p:sldId id="667" r:id="rId35"/>
    <p:sldId id="668" r:id="rId36"/>
    <p:sldId id="669" r:id="rId37"/>
    <p:sldId id="670" r:id="rId38"/>
    <p:sldId id="671" r:id="rId39"/>
    <p:sldId id="672" r:id="rId40"/>
    <p:sldId id="674" r:id="rId41"/>
    <p:sldId id="675" r:id="rId42"/>
    <p:sldId id="676" r:id="rId43"/>
    <p:sldId id="677" r:id="rId44"/>
    <p:sldId id="679" r:id="rId45"/>
    <p:sldId id="680" r:id="rId46"/>
    <p:sldId id="681" r:id="rId47"/>
    <p:sldId id="682" r:id="rId48"/>
    <p:sldId id="625" r:id="rId49"/>
  </p:sldIdLst>
  <p:sldSz cx="9144000" cy="6858000" type="screen4x3"/>
  <p:notesSz cx="9926638" cy="6797675"/>
  <p:embeddedFontLst>
    <p:embeddedFont>
      <p:font typeface="Futura PT Demi" charset="0"/>
      <p:regular r:id="rId52"/>
    </p:embeddedFont>
    <p:embeddedFont>
      <p:font typeface="Calibri" pitchFamily="34" charset="0"/>
      <p:regular r:id="rId53"/>
      <p:bold r:id="rId54"/>
      <p:italic r:id="rId55"/>
      <p:boldItalic r:id="rId56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PT Dem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PT Dem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PT Dem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PT Dem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PT Dem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utura PT Dem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utura PT Dem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utura PT Dem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utura PT Dem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000"/>
    <a:srgbClr val="F9F9F9"/>
    <a:srgbClr val="E5E5E5"/>
    <a:srgbClr val="F5FBA3"/>
    <a:srgbClr val="FFC715"/>
    <a:srgbClr val="FFFFCC"/>
    <a:srgbClr val="990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20" autoAdjust="0"/>
    <p:restoredTop sz="94151" autoAdjust="0"/>
  </p:normalViewPr>
  <p:slideViewPr>
    <p:cSldViewPr snapToGrid="0">
      <p:cViewPr varScale="1">
        <p:scale>
          <a:sx n="69" d="100"/>
          <a:sy n="69" d="100"/>
        </p:scale>
        <p:origin x="-1182" y="-90"/>
      </p:cViewPr>
      <p:guideLst>
        <p:guide orient="horz" pos="1758"/>
        <p:guide pos="3379"/>
      </p:guideLst>
    </p:cSldViewPr>
  </p:slideViewPr>
  <p:outlineViewPr>
    <p:cViewPr>
      <p:scale>
        <a:sx n="33" d="100"/>
        <a:sy n="33" d="100"/>
      </p:scale>
      <p:origin x="0" y="1624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062"/>
    </p:cViewPr>
  </p:sorterViewPr>
  <p:notesViewPr>
    <p:cSldViewPr snapToGrid="0">
      <p:cViewPr varScale="1">
        <p:scale>
          <a:sx n="71" d="100"/>
          <a:sy n="71" d="100"/>
        </p:scale>
        <p:origin x="-1788" y="-102"/>
      </p:cViewPr>
      <p:guideLst>
        <p:guide orient="horz" pos="2141"/>
        <p:guide pos="3126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2.fntdata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1.fntdata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5.fntdata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1DDCF2A6-BCE9-44EC-8CCF-B04965B9AD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Futura PT Dem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843" name="Rectangle 3">
            <a:extLst>
              <a:ext uri="{FF2B5EF4-FFF2-40B4-BE49-F238E27FC236}">
                <a16:creationId xmlns="" xmlns:a16="http://schemas.microsoft.com/office/drawing/2014/main" id="{EBCAC699-A9A3-41ED-80C2-A581182BC5A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Futura PT Dem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844" name="Rectangle 4">
            <a:extLst>
              <a:ext uri="{FF2B5EF4-FFF2-40B4-BE49-F238E27FC236}">
                <a16:creationId xmlns="" xmlns:a16="http://schemas.microsoft.com/office/drawing/2014/main" id="{FF881B1F-5C38-4A36-B27C-9F90A6BEA48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Futura PT Dem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845" name="Rectangle 5">
            <a:extLst>
              <a:ext uri="{FF2B5EF4-FFF2-40B4-BE49-F238E27FC236}">
                <a16:creationId xmlns="" xmlns:a16="http://schemas.microsoft.com/office/drawing/2014/main" id="{D5C45952-CBD9-4487-8163-1CD8349BB90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C2E3538-AD39-46E1-A3A6-F870CCA465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="" xmlns:a16="http://schemas.microsoft.com/office/drawing/2014/main" id="{B156832C-331A-4987-A0E6-CBFD66C4E3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Futura PT Dem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3795" name="Rectangle 3">
            <a:extLst>
              <a:ext uri="{FF2B5EF4-FFF2-40B4-BE49-F238E27FC236}">
                <a16:creationId xmlns="" xmlns:a16="http://schemas.microsoft.com/office/drawing/2014/main" id="{BF3D7786-D174-49CE-ACCF-F2E0E77BE32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Futura PT Dem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>
            <a:extLst>
              <a:ext uri="{FF2B5EF4-FFF2-40B4-BE49-F238E27FC236}">
                <a16:creationId xmlns="" xmlns:a16="http://schemas.microsoft.com/office/drawing/2014/main" id="{A4896829-A5D3-4700-A2CD-56A25C09CB3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="" xmlns:a16="http://schemas.microsoft.com/office/drawing/2014/main" id="{97D9EBF8-405D-4A51-B7E6-F771B5F0999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Futura PT Dem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3799" name="Rectangle 7">
            <a:extLst>
              <a:ext uri="{FF2B5EF4-FFF2-40B4-BE49-F238E27FC236}">
                <a16:creationId xmlns="" xmlns:a16="http://schemas.microsoft.com/office/drawing/2014/main" id="{6F809545-100F-4214-9BF4-0842F9CCD4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E627EB3-C280-400F-875B-10C211C075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utura PT Dem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utura PT Dem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utura PT Dem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utura PT Dem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utura PT Dem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8ADAEF-1955-497B-9015-C3CC27CF8094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50F-2C2D-4672-AE85-93E337791B70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8698-9387-4A7A-B5D7-F5B1114A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50F-2C2D-4672-AE85-93E337791B70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8698-9387-4A7A-B5D7-F5B1114A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50F-2C2D-4672-AE85-93E337791B70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8698-9387-4A7A-B5D7-F5B1114A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50F-2C2D-4672-AE85-93E337791B70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8698-9387-4A7A-B5D7-F5B1114A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50F-2C2D-4672-AE85-93E337791B70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8698-9387-4A7A-B5D7-F5B1114A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50F-2C2D-4672-AE85-93E337791B70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8698-9387-4A7A-B5D7-F5B1114A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50F-2C2D-4672-AE85-93E337791B70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8698-9387-4A7A-B5D7-F5B1114A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50F-2C2D-4672-AE85-93E337791B70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8698-9387-4A7A-B5D7-F5B1114A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50F-2C2D-4672-AE85-93E337791B70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8698-9387-4A7A-B5D7-F5B1114A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50F-2C2D-4672-AE85-93E337791B70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8698-9387-4A7A-B5D7-F5B1114A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50F-2C2D-4672-AE85-93E337791B70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8698-9387-4A7A-B5D7-F5B1114A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Титул_фон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Фон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DA50F-2C2D-4672-AE85-93E337791B70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F8698-9387-4A7A-B5D7-F5B1114A8BB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8" descr="Фон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3">
            <a:extLst>
              <a:ext uri="{FF2B5EF4-FFF2-40B4-BE49-F238E27FC236}">
                <a16:creationId xmlns="" xmlns:a16="http://schemas.microsoft.com/office/drawing/2014/main" id="{72AC2F8F-C118-47CC-A043-43B2EBB6F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697" y="2963591"/>
            <a:ext cx="8140700" cy="386259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ru-RU" altLang="ru-RU" sz="3200" b="1" cap="all" dirty="0" smtClean="0"/>
              <a:t>1С-Рейтинг: Бухгалтерия автотранспортного предприятия</a:t>
            </a:r>
          </a:p>
          <a:p>
            <a:pPr algn="r" eaLnBrk="1" hangingPunct="1">
              <a:spcAft>
                <a:spcPts val="600"/>
              </a:spcAft>
              <a:defRPr/>
            </a:pPr>
            <a:r>
              <a:rPr lang="ru-RU" altLang="ru-RU" sz="3200" b="1" cap="all" dirty="0" smtClean="0"/>
              <a:t>для </a:t>
            </a:r>
            <a:r>
              <a:rPr lang="ru-RU" altLang="ru-RU" sz="3200" b="1" cap="all" dirty="0" err="1" smtClean="0"/>
              <a:t>казахстана</a:t>
            </a:r>
            <a:endParaRPr lang="ru-RU" altLang="ru-RU" sz="3200" b="1" cap="all" dirty="0" smtClean="0"/>
          </a:p>
          <a:p>
            <a:pPr algn="r" eaLnBrk="1" hangingPunct="1">
              <a:spcAft>
                <a:spcPts val="600"/>
              </a:spcAft>
              <a:defRPr/>
            </a:pPr>
            <a:endParaRPr lang="ru-RU" altLang="ru-RU" sz="2400" cap="all" dirty="0" smtClean="0"/>
          </a:p>
          <a:p>
            <a:pPr algn="r" eaLnBrk="1" hangingPunct="1">
              <a:spcAft>
                <a:spcPts val="600"/>
              </a:spcAft>
              <a:defRPr/>
            </a:pPr>
            <a:r>
              <a:rPr lang="ru-RU" altLang="ru-RU" sz="2400" cap="all" dirty="0" smtClean="0"/>
              <a:t>Обзор основных возможностей</a:t>
            </a:r>
            <a:endParaRPr lang="en-US" altLang="ru-RU" sz="2400" cap="all" dirty="0" smtClean="0"/>
          </a:p>
          <a:p>
            <a:pPr algn="r" eaLnBrk="1" hangingPunct="1">
              <a:spcAft>
                <a:spcPts val="600"/>
              </a:spcAft>
              <a:defRPr/>
            </a:pPr>
            <a:endParaRPr lang="en-US" altLang="ru-RU" sz="2400" cap="all" dirty="0" smtClean="0"/>
          </a:p>
          <a:p>
            <a:pPr algn="r" eaLnBrk="1" hangingPunct="1">
              <a:spcAft>
                <a:spcPts val="600"/>
              </a:spcAft>
              <a:defRPr/>
            </a:pPr>
            <a:r>
              <a:rPr lang="ru-RU" altLang="ru-RU" sz="1600" cap="all" dirty="0" smtClean="0"/>
              <a:t>ТОО «1С-Рейтинг» </a:t>
            </a:r>
          </a:p>
          <a:p>
            <a:pPr algn="r" eaLnBrk="1" hangingPunct="1">
              <a:spcAft>
                <a:spcPts val="600"/>
              </a:spcAft>
              <a:defRPr/>
            </a:pPr>
            <a:r>
              <a:rPr lang="ru-RU" altLang="ru-RU" sz="1600" cap="all" dirty="0" smtClean="0"/>
              <a:t>г. Усть-Каменогорск </a:t>
            </a:r>
          </a:p>
          <a:p>
            <a:pPr algn="r" eaLnBrk="1" hangingPunct="1">
              <a:spcAft>
                <a:spcPts val="600"/>
              </a:spcAft>
              <a:defRPr/>
            </a:pPr>
            <a:r>
              <a:rPr lang="ru-RU" altLang="ru-RU" sz="1600" cap="all" dirty="0" smtClean="0"/>
              <a:t>2022 г</a:t>
            </a:r>
            <a:endParaRPr lang="ru-RU" altLang="ru-RU" sz="1600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altLang="ru-RU" b="1" cap="all" dirty="0" smtClean="0"/>
              <a:t>Какие задачи решает</a:t>
            </a:r>
            <a:r>
              <a:rPr lang="ru-RU" altLang="ru-RU" b="1" cap="all" dirty="0" smtClean="0"/>
              <a:t>?</a:t>
            </a:r>
            <a:br>
              <a:rPr lang="ru-RU" altLang="ru-RU" b="1" cap="all" dirty="0" smtClean="0"/>
            </a:br>
            <a:r>
              <a:rPr lang="ru-RU" altLang="ru-RU" b="1" cap="all" dirty="0" smtClean="0"/>
              <a:t>6. Бухгалтерский учет</a:t>
            </a:r>
            <a:endParaRPr lang="ru-RU" altLang="ru-RU" b="1" cap="all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6240" y="1634836"/>
            <a:ext cx="8229600" cy="4543578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2400"/>
              </a:spcBef>
              <a:buNone/>
            </a:pPr>
            <a:r>
              <a:rPr lang="ru-RU" dirty="0" smtClean="0"/>
              <a:t>Программный продукт позволяет: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Отражать в бухгалтерском учете, по мере необходимости, операции по затратам на ГСМ, ремонты, заработную плату водителей и механиков, складские передвижения материалов, амортизацию комплектующих, реализацию услуг заказчикам и т.д.;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Настроить необходимые для предприятия разрезы учета затрат и их детализацию, используемые при отражении оперативных данных в бух. Учете (по видам услуг, по единицам транспорта или паркам/колоннам, по видам деятельности и т.д.);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Анализировать затраты в разрезе транспортных средств, получать позаказную калькуляцию затрат в оперативном учете.</a:t>
            </a:r>
            <a:endParaRPr lang="ru-RU" dirty="0" smtClean="0"/>
          </a:p>
          <a:p>
            <a:pPr>
              <a:spcBef>
                <a:spcPts val="240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работой автопарка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Учет </a:t>
            </a:r>
            <a:r>
              <a:rPr lang="ru-RU" dirty="0" smtClean="0"/>
              <a:t>состава автопарка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Ведется список транспорта с указанием парков и колонн.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490" y="2600706"/>
            <a:ext cx="7416656" cy="398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6123710" y="2410691"/>
            <a:ext cx="2840182" cy="25630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Ввод в эксплуатацию или перемещение между парками/колоннами отражается документом «Перемещение машин»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Учет водителей и механиков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11036"/>
          </a:xfrm>
        </p:spPr>
        <p:txBody>
          <a:bodyPr/>
          <a:lstStyle/>
          <a:p>
            <a:r>
              <a:rPr lang="ru-RU" dirty="0" smtClean="0"/>
              <a:t>Ведется список водителей. По желанию, можно ограничить использование водителя определенным парком/колонной;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316" y="3192607"/>
            <a:ext cx="8551823" cy="151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535" y="5095009"/>
            <a:ext cx="74231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6151417" y="5368636"/>
            <a:ext cx="2452255" cy="9282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Аналогично ведется список механиков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Учет водителей и механиков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11036"/>
          </a:xfrm>
        </p:spPr>
        <p:txBody>
          <a:bodyPr/>
          <a:lstStyle/>
          <a:p>
            <a:r>
              <a:rPr lang="ru-RU" dirty="0" smtClean="0"/>
              <a:t>Имеется возможность формировать приказы на закрепление водителей за транспортными средствами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931" y="3238645"/>
            <a:ext cx="7394575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6234544" y="3823854"/>
            <a:ext cx="2452255" cy="25630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 использовании приказов, система ограничивает выбор водителя в путевом листе и т.д., только разрешенными по приказу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839" y="2632364"/>
            <a:ext cx="6152174" cy="400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Заказы на работу транспорта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55673" y="2410690"/>
            <a:ext cx="3588327" cy="15240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Заказ может быть индивидуальным, либо может содержать список позиций к выполнению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7976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При помощи заказов можно планировать работы для внутренних или внешних заказчиков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42364" y="4281053"/>
            <a:ext cx="2452254" cy="20504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заказе может быть указана конкретная машина, либо она будет определена позднее, в разнарядке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393" y="2563091"/>
            <a:ext cx="8510074" cy="405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Разнарядка на выпуск на линию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55673" y="2410690"/>
            <a:ext cx="3588327" cy="17041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Подбор машин-исполнителей осуществляется удобным образом из списка справа. В активную строку разнарядки устанавливается выбранная машина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7976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Разнарядка позволяет проанализировать весь список заказов на день/смену и назначить транспортные средства - исполнители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31673" y="5611090"/>
            <a:ext cx="4835236" cy="9559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 активации строки разнарядки, в нижнем окне видны все позиции, назначенные на выбранную машину. Для контроля накладок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927" y="2466109"/>
            <a:ext cx="8437121" cy="399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Пакетная выписка путевых листов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7976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Механизм пакетной выписки путевых листов позволяет создать все путевые по разнарядке или заказам, на выбранную дату, и можно отправить их на печать списком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Путевые листы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7976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Состав информации, вводимой в путевом листе, зависит от настроек и количества используемых функций программы. Помимо расчета расхода ГСМ, путевые листы используются для ввода информации о работе водителя, об исполнении заказов, о выработке транспорта и т.д.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455" y="2544757"/>
            <a:ext cx="7841673" cy="413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Таксировка путевых листов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7976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Если используется тарификация работ для заказчика, на основании настроенных способов расчета стоимости производится сумма к оплате;</a:t>
            </a:r>
          </a:p>
          <a:p>
            <a:r>
              <a:rPr lang="ru-RU" dirty="0" smtClean="0"/>
              <a:t>Выполнить расчет сумм к оплате можно сразу во всех путевых листах за заданный период, специализированной обработкой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205" y="3020296"/>
            <a:ext cx="8868666" cy="271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altLang="ru-RU" b="1" cap="all" dirty="0" smtClean="0"/>
              <a:t>содержание</a:t>
            </a:r>
            <a:endParaRPr lang="ru-RU" altLang="ru-RU" b="1" cap="all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31073" y="1127465"/>
            <a:ext cx="8547463" cy="5416702"/>
          </a:xfrm>
        </p:spPr>
        <p:txBody>
          <a:bodyPr>
            <a:no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ru-RU" sz="2000" dirty="0" smtClean="0"/>
              <a:t>Для кого разработан;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ru-RU" sz="2000" dirty="0" smtClean="0"/>
              <a:t>Какие рабочие места могут быть автоматизированы;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ru-RU" sz="2000" dirty="0" smtClean="0"/>
              <a:t>Какие задачи решает:</a:t>
            </a:r>
          </a:p>
          <a:p>
            <a:pPr marL="857250" lvl="1" indent="-457200">
              <a:spcBef>
                <a:spcPts val="1800"/>
              </a:spcBef>
            </a:pPr>
            <a:r>
              <a:rPr lang="ru-RU" sz="1600" dirty="0" smtClean="0"/>
              <a:t>Управление работой автопарка;</a:t>
            </a:r>
          </a:p>
          <a:p>
            <a:pPr marL="857250" lvl="1" indent="-457200">
              <a:spcBef>
                <a:spcPts val="1800"/>
              </a:spcBef>
            </a:pPr>
            <a:r>
              <a:rPr lang="ru-RU" sz="1600" dirty="0" smtClean="0"/>
              <a:t>Учет ГСМ и нормирование;</a:t>
            </a:r>
          </a:p>
          <a:p>
            <a:pPr marL="857250" lvl="1" indent="-457200">
              <a:spcBef>
                <a:spcPts val="1800"/>
              </a:spcBef>
            </a:pPr>
            <a:r>
              <a:rPr lang="ru-RU" sz="1600" dirty="0" smtClean="0"/>
              <a:t>Планирование и учет ремонтов;</a:t>
            </a:r>
          </a:p>
          <a:p>
            <a:pPr marL="857250" lvl="1" indent="-457200">
              <a:spcBef>
                <a:spcPts val="1800"/>
              </a:spcBef>
            </a:pPr>
            <a:r>
              <a:rPr lang="ru-RU" sz="1600" dirty="0" smtClean="0"/>
              <a:t>Учет комплектующих, расходных материалов;</a:t>
            </a:r>
          </a:p>
          <a:p>
            <a:pPr marL="857250" lvl="1" indent="-457200">
              <a:spcBef>
                <a:spcPts val="1800"/>
              </a:spcBef>
            </a:pPr>
            <a:r>
              <a:rPr lang="ru-RU" sz="1600" dirty="0" smtClean="0"/>
              <a:t>Расчет зарплаты водителей и механиков;</a:t>
            </a:r>
          </a:p>
          <a:p>
            <a:pPr marL="857250" lvl="1" indent="-457200">
              <a:spcBef>
                <a:spcPts val="1800"/>
              </a:spcBef>
            </a:pPr>
            <a:r>
              <a:rPr lang="ru-RU" sz="1600" dirty="0" smtClean="0"/>
              <a:t>Бухгалтерский учет.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ru-RU" sz="2000" dirty="0" smtClean="0"/>
              <a:t>Подробнее о функционале.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Расчеты с заказчиками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7976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Все выполненные работы дл заказчика (в том числе по нескольким путевым листам) отображаются в счете-реестре, служащем для расшифровки и выставления актов заказчику;</a:t>
            </a:r>
          </a:p>
          <a:p>
            <a:r>
              <a:rPr lang="ru-RU" dirty="0" smtClean="0"/>
              <a:t>Возможно также оперативное ведение учета оплат от заказчиков.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75" y="2646219"/>
            <a:ext cx="8883874" cy="3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УЧЕТ ГСМ и нормирование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Нормы расхода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7976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Порядок расчета нормативного расхода можно настроить в формулах расчета</a:t>
            </a:r>
          </a:p>
          <a:p>
            <a:r>
              <a:rPr lang="ru-RU" dirty="0" smtClean="0"/>
              <a:t>Базовые нормы расхода в разрезе сезонов года, можно задать для каждой машины, либо в более укрупненных разрезах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198" y="2748791"/>
            <a:ext cx="7924656" cy="272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Расчет нормативного расхода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7976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 путевом листе, согласно настроенным формулам, и введенным в нем показателям пробега и т.д., рассчитывается нормативный расход топлива. Фактический может отличаться – будет рассчитана экономия или пережог;</a:t>
            </a:r>
          </a:p>
          <a:p>
            <a:r>
              <a:rPr lang="ru-RU" dirty="0" smtClean="0"/>
              <a:t>Поддерживается расчет при использовании нескольких видов топлива, например, газ/бензин;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2928217"/>
            <a:ext cx="8512619" cy="31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Учет выдачи ГСМ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7976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 путевом листе указывается необходимый к выдаче объем ГСМ, в разрезе способов (со склада, по талонам, по смарт-картам и т.д.);</a:t>
            </a:r>
          </a:p>
          <a:p>
            <a:r>
              <a:rPr lang="ru-RU" dirty="0" smtClean="0"/>
              <a:t>При необходимости будут сформированы документы учета движения талонов, учета смарт-карт и т.д.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8" y="2768889"/>
            <a:ext cx="9146228" cy="408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Заправочные ведомости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7976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Заправочная ведомость позволяет автоматизировать учет выдачи ГСМ с собственного склада (заправки) по введенным в путевых листах объемам выдачи</a:t>
            </a:r>
          </a:p>
          <a:p>
            <a:r>
              <a:rPr lang="ru-RU" dirty="0" smtClean="0"/>
              <a:t>Данные по  фактической выдаче ГСМ будут актуализированы в путевых листах автоматически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7" y="2762828"/>
            <a:ext cx="9103353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Планирование и учет ремонтов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Учет документации ТС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64673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карточке машины можно вводить сведения о документации транспортного средства и сроках действия</a:t>
            </a:r>
          </a:p>
          <a:p>
            <a:r>
              <a:rPr lang="ru-RU" sz="2400" dirty="0" smtClean="0"/>
              <a:t>В списке машин отображается отметка о наличии просроченных документов</a:t>
            </a:r>
            <a:endParaRPr lang="ru-RU" sz="24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311" y="3189720"/>
            <a:ext cx="7343119" cy="366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Планирование ремонтов и обслуживания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64673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Для марки машины можно настроить частоту проведения обслуживания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018" y="2469284"/>
            <a:ext cx="7508875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Планирование ремонтов и обслуживания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64673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Специализированный отчет позволяет спланировать очередную дату проведения обслуживания в зависимости от даты предыдущего ТО, выработки и т.д.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15" y="3094038"/>
            <a:ext cx="8556625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altLang="ru-RU" b="1" cap="all" dirty="0" smtClean="0"/>
              <a:t>Для кого разработан?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31073" y="1127465"/>
            <a:ext cx="8547463" cy="5416702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None/>
            </a:pPr>
            <a:r>
              <a:rPr lang="ru-RU" sz="2000" dirty="0" smtClean="0"/>
              <a:t>Программный продукт «1С-Рейтинг: Бухгалтерия автотранспортного предприятия для Казахстана» предназначен для ведения учета в организациях:</a:t>
            </a:r>
          </a:p>
          <a:p>
            <a:pPr>
              <a:spcBef>
                <a:spcPts val="1800"/>
              </a:spcBef>
            </a:pPr>
            <a:r>
              <a:rPr lang="ru-RU" sz="2000" dirty="0" smtClean="0"/>
              <a:t>Специализирующихся на предоставлении транспортных услуг заказчикам, и/или услуг по ремонту транспортных средств;</a:t>
            </a:r>
          </a:p>
          <a:p>
            <a:pPr>
              <a:spcBef>
                <a:spcPts val="1800"/>
              </a:spcBef>
            </a:pPr>
            <a:r>
              <a:rPr lang="ru-RU" sz="2000" dirty="0" smtClean="0"/>
              <a:t>Имеющих в своей структуре транспортное и/или ремонтно-механическое подразделение, используемое в целях поддержания основной деятельности;</a:t>
            </a:r>
          </a:p>
          <a:p>
            <a:pPr>
              <a:spcBef>
                <a:spcPts val="1800"/>
              </a:spcBef>
            </a:pPr>
            <a:r>
              <a:rPr lang="ru-RU" sz="2000" dirty="0" smtClean="0"/>
              <a:t>Имеющих диспетчерскую службу, осуществляющую планирование работы собственного или арендованного транспорта;</a:t>
            </a:r>
          </a:p>
          <a:p>
            <a:pPr>
              <a:spcBef>
                <a:spcPts val="1800"/>
              </a:spcBef>
            </a:pPr>
            <a:r>
              <a:rPr lang="ru-RU" sz="2000" dirty="0" smtClean="0"/>
              <a:t>Любых организациях, осуществляющих планирование работы транспортных средств и/или их обслуживание, а также учет затрат на эксплуатацию транспорта.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Учет ремонтов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64673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документе «Ремонтный лист» можно не только отразить факт ремонта и рабочее время механика/водителя, но и указать, какие именно виды ремонта/обслуживания были произведены, какие материалы были израсходованы</a:t>
            </a:r>
            <a:endParaRPr lang="ru-RU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036" y="2933378"/>
            <a:ext cx="8082107" cy="363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Учет ремонтов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64673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 помощи вида операции, можно указать, выполнялся ли ремонт собственной ремонтной службой, либо сторонней организацией. Также можно вносить сведения о выполнении ремонтов сторонним заказчикам</a:t>
            </a:r>
            <a:endParaRPr lang="ru-RU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17" y="2896393"/>
            <a:ext cx="7981010" cy="374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Учет комплектующих, расходных материалов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Учет комплектующих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64673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ремонтных листах можно указать устанавливаемые или демонтируемые комплектующие и дополнительное оборудование</a:t>
            </a:r>
            <a:endParaRPr lang="ru-RU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338" y="2812473"/>
            <a:ext cx="8621280" cy="189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Учет комплектующих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64673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Специальный отчет позволяет анализировать остатки комплектующих на транспортных средствах</a:t>
            </a:r>
            <a:endParaRPr lang="ru-RU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66109"/>
            <a:ext cx="8908473" cy="391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Износ и амортизация комплектующих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64673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Амортизация рассчитывается исходы из остаточного ресурса комплектующего и выработки (по данным путевых листов за месяц)</a:t>
            </a:r>
            <a:endParaRPr lang="ru-RU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18" y="2780580"/>
            <a:ext cx="8769927" cy="357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Учет расходных материалов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64673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Во избежание злоупотреблений материально-ответственными лицами, в системе можно хранить историю выдачи различных инструментов и расходных материалов </a:t>
            </a:r>
            <a:endParaRPr lang="ru-RU" sz="2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03" y="3167206"/>
            <a:ext cx="8619115" cy="230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Расчет </a:t>
            </a:r>
            <a:r>
              <a:rPr lang="ru-RU" dirty="0" smtClean="0"/>
              <a:t>зарплаты водителей и механиков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Учет рабочего времени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64673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путевых и ремонтных листах вводятся сведения о рабочем времени в разрезе настраиваемых видов времени. Первоначальный расчет производится автоматически</a:t>
            </a:r>
            <a:endParaRPr lang="ru-RU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267" y="2854035"/>
            <a:ext cx="6613749" cy="372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Учет рабочего времени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64673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Для каждого водителя/механика можно настроить способ расчета оплаты труда – повременно, сдельно от суммы, оплаченной заказчиком, либо от выработки (по пробегу и т.д.). Ставки для каждого способа вводятся в отдельных регистрах сведений</a:t>
            </a:r>
            <a:endParaRPr lang="ru-RU" sz="2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732" y="3103766"/>
            <a:ext cx="3729760" cy="375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altLang="ru-RU" b="1" cap="all" dirty="0" smtClean="0"/>
              <a:t>Какие рабочие места могут быть автоматизированы?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6240" y="1740023"/>
            <a:ext cx="8229600" cy="4438391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1800"/>
              </a:spcBef>
              <a:buNone/>
            </a:pPr>
            <a:r>
              <a:rPr lang="ru-RU" dirty="0" smtClean="0"/>
              <a:t>Программный продукт позволяет автоматизировать: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Диспетчерскую службу;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Отдел технического обслуживания и ремонтов </a:t>
            </a:r>
            <a:r>
              <a:rPr lang="ru-RU" sz="2300" i="1" dirty="0" smtClean="0"/>
              <a:t>(службу механика, главного инженера)</a:t>
            </a:r>
            <a:r>
              <a:rPr lang="ru-RU" dirty="0" smtClean="0"/>
              <a:t>;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Отдел снабжения </a:t>
            </a:r>
            <a:r>
              <a:rPr lang="ru-RU" sz="2300" i="1" dirty="0" smtClean="0"/>
              <a:t>(в т.ч. учет на заправках и прочих складах);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Отдел бухгалтерии </a:t>
            </a:r>
            <a:r>
              <a:rPr lang="ru-RU" sz="2300" i="1" dirty="0" smtClean="0"/>
              <a:t>(в части автоматизации отражения отраслевой специфики);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Отдел Труда и Заработной платы </a:t>
            </a:r>
            <a:r>
              <a:rPr lang="ru-RU" sz="2300" i="1" dirty="0" smtClean="0"/>
              <a:t>(в части получения данных по рабочему времени водителей и механиков, расчету сумм к выплате);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Планово-договорной отдел </a:t>
            </a:r>
            <a:r>
              <a:rPr lang="ru-RU" sz="2400" i="1" dirty="0" smtClean="0"/>
              <a:t>(прием заказов, тарификация);</a:t>
            </a:r>
          </a:p>
          <a:p>
            <a:pPr>
              <a:spcBef>
                <a:spcPts val="1800"/>
              </a:spcBef>
            </a:pPr>
            <a:r>
              <a:rPr lang="ru-RU" sz="2400" i="1" dirty="0" smtClean="0"/>
              <a:t>И другие рабочие места путем гибкой настройки прав доступа – начальники колонн, гаража, водители и т.д.</a:t>
            </a:r>
          </a:p>
          <a:p>
            <a:pPr>
              <a:spcBef>
                <a:spcPts val="180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Расчет зарплаты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64673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Расчет зарплаты за месяц производится специализированным документом</a:t>
            </a:r>
            <a:endParaRPr lang="ru-RU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6292" y="2702171"/>
            <a:ext cx="6553200" cy="390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Бухгалтерский учет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Отражение в бухучете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64673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Оперативные документы отражаются в бухучете путем ввода бухгалтерских документов на их основании. Производить отражение можно как для каждого отдельного документа, так и для всех документов периода, в специализированной обработке</a:t>
            </a:r>
            <a:endParaRPr lang="ru-RU" sz="20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945" y="2849484"/>
            <a:ext cx="5598825" cy="371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Настройки отражения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64673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Для каждого раздела учета можно настроить политику отражения в бухучете – счета затрат и аналитику.</a:t>
            </a:r>
          </a:p>
          <a:p>
            <a:r>
              <a:rPr lang="ru-RU" sz="2000" dirty="0" smtClean="0"/>
              <a:t>Номенклатурную группу затрат можно определять по отдельной машине или виду машин, либо по виду оказываемых услуг и т.д., для получения требуемой детализации учета затрат</a:t>
            </a:r>
            <a:endParaRPr lang="ru-RU" sz="20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9417" y="3241299"/>
            <a:ext cx="5999018" cy="333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Анализ затрат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64673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оперативном учете возможно формировать собственные отчеты по затратам на производство транспортных работ и обслуживание транспорта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26328"/>
            <a:ext cx="8586762" cy="356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Позаказная калькуляция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64673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Имеется возможность рассчитывать затраты в разрезе заказов и формировать отчет ( в том числе, включая плановые затраты на оплату труда водителей и амортизацию машин, если они еще не рассчитаны окончательно)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188" y="3022466"/>
            <a:ext cx="7738486" cy="338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Вопросы по функционалу: </a:t>
            </a:r>
            <a:endParaRPr lang="en-US" dirty="0" smtClean="0"/>
          </a:p>
          <a:p>
            <a:r>
              <a:rPr lang="en-US" dirty="0" smtClean="0"/>
              <a:t>fin@1c-rating.kz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193964" y="274638"/>
            <a:ext cx="8950036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altLang="ru-RU" b="1" cap="all" dirty="0" smtClean="0"/>
              <a:t>Какие </a:t>
            </a:r>
            <a:r>
              <a:rPr lang="ru-RU" altLang="ru-RU" b="1" cap="all" dirty="0" smtClean="0"/>
              <a:t>задачи решает</a:t>
            </a:r>
            <a:r>
              <a:rPr lang="ru-RU" altLang="ru-RU" b="1" cap="all" dirty="0" smtClean="0"/>
              <a:t>?</a:t>
            </a:r>
            <a:br>
              <a:rPr lang="ru-RU" altLang="ru-RU" b="1" cap="all" dirty="0" smtClean="0"/>
            </a:br>
            <a:r>
              <a:rPr lang="ru-RU" altLang="ru-RU" b="1" cap="all" dirty="0" smtClean="0"/>
              <a:t>1. Управление работой автопарка</a:t>
            </a:r>
            <a:endParaRPr lang="ru-RU" altLang="ru-RU" b="1" cap="all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6240" y="1662545"/>
            <a:ext cx="8229600" cy="4515869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2400"/>
              </a:spcBef>
              <a:buNone/>
            </a:pPr>
            <a:r>
              <a:rPr lang="ru-RU" dirty="0" smtClean="0"/>
              <a:t>Программный продукт позволяет: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Вести учет состава парка автотранспорта (учитывать автомобили в разрезе парков и колонн, водителей, механиков и т.д.);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Планировать работу транспорта (прием заказов на транспортные услуги, формирование разнарядок);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Учитывать фактические работы (ведение путевых листов);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Производить таксировку путевых листов (расчет стоимости услуг для заказчика, расчет сумм к оплате водителям);</a:t>
            </a:r>
          </a:p>
          <a:p>
            <a:pPr>
              <a:spcBef>
                <a:spcPts val="240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altLang="ru-RU" b="1" cap="all" dirty="0" smtClean="0"/>
              <a:t>Какие задачи решает</a:t>
            </a:r>
            <a:r>
              <a:rPr lang="ru-RU" altLang="ru-RU" b="1" cap="all" dirty="0" smtClean="0"/>
              <a:t>?</a:t>
            </a:r>
            <a:br>
              <a:rPr lang="ru-RU" altLang="ru-RU" b="1" cap="all" dirty="0" smtClean="0"/>
            </a:br>
            <a:r>
              <a:rPr lang="ru-RU" altLang="ru-RU" b="1" cap="all" dirty="0" smtClean="0"/>
              <a:t>2. Учет ГСМ и нормирование </a:t>
            </a:r>
            <a:endParaRPr lang="ru-RU" altLang="ru-RU" b="1" cap="all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6240" y="1676400"/>
            <a:ext cx="8229600" cy="450201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400"/>
              </a:spcBef>
              <a:buNone/>
            </a:pPr>
            <a:r>
              <a:rPr lang="ru-RU" dirty="0" smtClean="0"/>
              <a:t>Программный продукт позволяет: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Настраивать нормы расхода топлива и рассчитывать нормативный расход, определять пережог топлива;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Вести у</a:t>
            </a:r>
            <a:r>
              <a:rPr lang="ru-RU" dirty="0" smtClean="0"/>
              <a:t>чет выдачи ГСМ (со склада, по талонам, по смарт-картам, за наличные) и расхода ГСМ;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Формировать заправочные ведомости (при наличии собственных складов ГСМ);</a:t>
            </a:r>
          </a:p>
          <a:p>
            <a:pPr>
              <a:spcBef>
                <a:spcPts val="2400"/>
              </a:spcBef>
            </a:pPr>
            <a:endParaRPr lang="ru-RU" dirty="0" smtClean="0"/>
          </a:p>
          <a:p>
            <a:pPr>
              <a:spcBef>
                <a:spcPts val="240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138550" y="274638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altLang="ru-RU" b="1" cap="all" dirty="0" smtClean="0"/>
              <a:t>Какие задачи решает</a:t>
            </a:r>
            <a:r>
              <a:rPr lang="ru-RU" altLang="ru-RU" b="1" cap="all" dirty="0" smtClean="0"/>
              <a:t>?</a:t>
            </a:r>
            <a:br>
              <a:rPr lang="ru-RU" altLang="ru-RU" b="1" cap="all" dirty="0" smtClean="0"/>
            </a:br>
            <a:r>
              <a:rPr lang="ru-RU" altLang="ru-RU" b="1" cap="all" dirty="0" smtClean="0"/>
              <a:t>3. Планирование и учет ремонтов</a:t>
            </a:r>
            <a:endParaRPr lang="ru-RU" altLang="ru-RU" b="1" cap="all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6240" y="1787236"/>
            <a:ext cx="8229600" cy="4391178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2400"/>
              </a:spcBef>
              <a:buNone/>
            </a:pPr>
            <a:r>
              <a:rPr lang="ru-RU" dirty="0" smtClean="0"/>
              <a:t>Программный продукт позволяет: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Вести учет технического состояния и имеющихся документов транспортных средств, комплектации, а также отслеживать их актуальность;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Планировать техническое обслуживание и ремонты;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Учитывать произведенные ремонты и затраченные на них </a:t>
            </a:r>
            <a:r>
              <a:rPr lang="ru-RU" dirty="0" smtClean="0"/>
              <a:t>материалы, в т.ч. можно учитывать ремонты, выполненные сторонними фирмами, либо собственной фирмой платно для сторонних заказчиков;</a:t>
            </a:r>
            <a:endParaRPr lang="ru-RU" dirty="0" smtClean="0"/>
          </a:p>
          <a:p>
            <a:pPr>
              <a:spcBef>
                <a:spcPts val="240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altLang="ru-RU" sz="3200" b="1" cap="all" dirty="0" smtClean="0"/>
              <a:t>Какие задачи решает</a:t>
            </a:r>
            <a:r>
              <a:rPr lang="ru-RU" altLang="ru-RU" sz="3200" b="1" cap="all" dirty="0" smtClean="0"/>
              <a:t>?</a:t>
            </a:r>
            <a:br>
              <a:rPr lang="ru-RU" altLang="ru-RU" sz="3200" b="1" cap="all" dirty="0" smtClean="0"/>
            </a:br>
            <a:r>
              <a:rPr lang="ru-RU" altLang="ru-RU" sz="3200" b="1" cap="all" dirty="0" smtClean="0"/>
              <a:t>4. учет комплектующих, расходных материалов</a:t>
            </a:r>
            <a:endParaRPr lang="ru-RU" altLang="ru-RU" sz="3200" b="1" cap="all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6240" y="1870364"/>
            <a:ext cx="8229600" cy="430805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2400"/>
              </a:spcBef>
              <a:buNone/>
            </a:pPr>
            <a:r>
              <a:rPr lang="ru-RU" dirty="0" smtClean="0"/>
              <a:t>Программный продукт позволяет: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Вести учет комплектующих (шин, аккумуляторов) и прочего дополнительного оборудования;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Рассчитывать износ, остаточную стоимость комплектующих, списывать амортизируемую часть стоимости;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Анализировать историю выдачи прочих расходных материалов в разрезе машин;</a:t>
            </a:r>
          </a:p>
          <a:p>
            <a:pPr>
              <a:spcBef>
                <a:spcPts val="240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altLang="ru-RU" sz="3200" b="1" cap="all" dirty="0" smtClean="0"/>
              <a:t>Какие задачи решает</a:t>
            </a:r>
            <a:r>
              <a:rPr lang="ru-RU" altLang="ru-RU" sz="3200" b="1" cap="all" dirty="0" smtClean="0"/>
              <a:t>?</a:t>
            </a:r>
            <a:br>
              <a:rPr lang="ru-RU" altLang="ru-RU" sz="3200" b="1" cap="all" dirty="0" smtClean="0"/>
            </a:br>
            <a:r>
              <a:rPr lang="ru-RU" altLang="ru-RU" sz="3200" b="1" cap="all" dirty="0" smtClean="0"/>
              <a:t>5. Расчет зарплаты водителей и механиков</a:t>
            </a:r>
            <a:endParaRPr lang="ru-RU" altLang="ru-RU" sz="3200" b="1" cap="all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6240" y="1801091"/>
            <a:ext cx="8229600" cy="437732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2400"/>
              </a:spcBef>
              <a:buNone/>
            </a:pPr>
            <a:r>
              <a:rPr lang="ru-RU" dirty="0" smtClean="0"/>
              <a:t>Программный продукт позволяет: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Учитывать рабочее время водителей и механиков в разрезе различных видов учета времени (время управления транспортом, время специальных перерывов, время ремонта и т.д.);</a:t>
            </a:r>
            <a:endParaRPr lang="ru-RU" dirty="0" smtClean="0"/>
          </a:p>
          <a:p>
            <a:pPr>
              <a:spcBef>
                <a:spcPts val="2400"/>
              </a:spcBef>
            </a:pPr>
            <a:r>
              <a:rPr lang="ru-RU" dirty="0" smtClean="0"/>
              <a:t>Настраивать способы расчета оплаты труда водителей  и механиков (оклад, повременно, сдельно и т.д.);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Рассчитывать размеры сумм к оплате водителям и механикам;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1539</Words>
  <Application>Microsoft Office PowerPoint</Application>
  <PresentationFormat>Экран (4:3)</PresentationFormat>
  <Paragraphs>154</Paragraphs>
  <Slides>46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46</vt:i4>
      </vt:variant>
    </vt:vector>
  </HeadingPairs>
  <TitlesOfParts>
    <vt:vector size="52" baseType="lpstr">
      <vt:lpstr>Arial</vt:lpstr>
      <vt:lpstr>Futura PT Demi</vt:lpstr>
      <vt:lpstr>Calibri</vt:lpstr>
      <vt:lpstr>Оформление по умолчанию</vt:lpstr>
      <vt:lpstr>Специальное оформление</vt:lpstr>
      <vt:lpstr>Тема Office</vt:lpstr>
      <vt:lpstr>Слайд 1</vt:lpstr>
      <vt:lpstr>содержание</vt:lpstr>
      <vt:lpstr>Для кого разработан?</vt:lpstr>
      <vt:lpstr>Какие рабочие места могут быть автоматизированы?</vt:lpstr>
      <vt:lpstr>Какие задачи решает? 1. Управление работой автопарка</vt:lpstr>
      <vt:lpstr>Какие задачи решает? 2. Учет ГСМ и нормирование </vt:lpstr>
      <vt:lpstr>Какие задачи решает? 3. Планирование и учет ремонтов</vt:lpstr>
      <vt:lpstr>Какие задачи решает? 4. учет комплектующих, расходных материалов</vt:lpstr>
      <vt:lpstr>Какие задачи решает? 5. Расчет зарплаты водителей и механиков</vt:lpstr>
      <vt:lpstr>Какие задачи решает? 6. Бухгалтерский учет</vt:lpstr>
      <vt:lpstr>Управление работой автопарка</vt:lpstr>
      <vt:lpstr>Учет состава автопарка</vt:lpstr>
      <vt:lpstr>Учет водителей и механиков</vt:lpstr>
      <vt:lpstr>Учет водителей и механиков</vt:lpstr>
      <vt:lpstr>Заказы на работу транспорта</vt:lpstr>
      <vt:lpstr>Разнарядка на выпуск на линию</vt:lpstr>
      <vt:lpstr>Пакетная выписка путевых листов</vt:lpstr>
      <vt:lpstr>Путевые листы</vt:lpstr>
      <vt:lpstr>Таксировка путевых листов</vt:lpstr>
      <vt:lpstr>Расчеты с заказчиками</vt:lpstr>
      <vt:lpstr>УЧЕТ ГСМ и нормирование</vt:lpstr>
      <vt:lpstr>Нормы расхода</vt:lpstr>
      <vt:lpstr>Расчет нормативного расхода</vt:lpstr>
      <vt:lpstr>Учет выдачи ГСМ</vt:lpstr>
      <vt:lpstr>Заправочные ведомости</vt:lpstr>
      <vt:lpstr>Планирование и учет ремонтов</vt:lpstr>
      <vt:lpstr>Учет документации ТС</vt:lpstr>
      <vt:lpstr>Планирование ремонтов и обслуживания</vt:lpstr>
      <vt:lpstr>Планирование ремонтов и обслуживания</vt:lpstr>
      <vt:lpstr>Учет ремонтов</vt:lpstr>
      <vt:lpstr>Учет ремонтов</vt:lpstr>
      <vt:lpstr>Учет комплектующих, расходных материалов</vt:lpstr>
      <vt:lpstr>Учет комплектующих</vt:lpstr>
      <vt:lpstr>Учет комплектующих</vt:lpstr>
      <vt:lpstr>Износ и амортизация комплектующих</vt:lpstr>
      <vt:lpstr>Учет расходных материалов</vt:lpstr>
      <vt:lpstr>Расчет зарплаты водителей и механиков</vt:lpstr>
      <vt:lpstr>Учет рабочего времени</vt:lpstr>
      <vt:lpstr>Учет рабочего времени</vt:lpstr>
      <vt:lpstr>Расчет зарплаты</vt:lpstr>
      <vt:lpstr>Бухгалтерский учет</vt:lpstr>
      <vt:lpstr>Отражение в бухучете</vt:lpstr>
      <vt:lpstr>Настройки отражения</vt:lpstr>
      <vt:lpstr>Анализ затрат</vt:lpstr>
      <vt:lpstr>Позаказная калькуляция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144</cp:revision>
  <cp:lastPrinted>2014-10-28T06:24:29Z</cp:lastPrinted>
  <dcterms:created xsi:type="dcterms:W3CDTF">2014-07-01T14:21:32Z</dcterms:created>
  <dcterms:modified xsi:type="dcterms:W3CDTF">2022-08-01T09:23:16Z</dcterms:modified>
</cp:coreProperties>
</file>